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1"/>
  </p:notesMasterIdLst>
  <p:sldIdLst>
    <p:sldId id="257" r:id="rId2"/>
    <p:sldId id="258" r:id="rId3"/>
    <p:sldId id="259" r:id="rId4"/>
    <p:sldId id="260" r:id="rId5"/>
    <p:sldId id="261" r:id="rId6"/>
    <p:sldId id="262" r:id="rId7"/>
    <p:sldId id="267" r:id="rId8"/>
    <p:sldId id="271" r:id="rId9"/>
    <p:sldId id="272" r:id="rId1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A8EE7B6-4894-414B-87C1-BC159CF8DF86}" type="datetimeFigureOut">
              <a:rPr lang="ar-IQ" smtClean="0"/>
              <a:pPr/>
              <a:t>18/09/1445</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7BCDA4D-F401-48FB-B9DF-71883B3B362F}"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9D5A-2AEE-4277-8254-D3237DC6C7E2}" type="slidenum">
              <a:rPr lang="en-US" smtClean="0"/>
              <a:pPr/>
              <a:t>6</a:t>
            </a:fld>
            <a:endParaRPr lang="en-US"/>
          </a:p>
        </p:txBody>
      </p:sp>
    </p:spTree>
    <p:extLst>
      <p:ext uri="{BB962C8B-B14F-4D97-AF65-F5344CB8AC3E}">
        <p14:creationId xmlns:p14="http://schemas.microsoft.com/office/powerpoint/2010/main" xmlns="" val="2397423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9D5A-2AEE-4277-8254-D3237DC6C7E2}" type="slidenum">
              <a:rPr lang="en-US" smtClean="0"/>
              <a:pPr/>
              <a:t>8</a:t>
            </a:fld>
            <a:endParaRPr lang="en-US"/>
          </a:p>
        </p:txBody>
      </p:sp>
    </p:spTree>
    <p:extLst>
      <p:ext uri="{BB962C8B-B14F-4D97-AF65-F5344CB8AC3E}">
        <p14:creationId xmlns:p14="http://schemas.microsoft.com/office/powerpoint/2010/main" xmlns="" val="1073725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9D5A-2AEE-4277-8254-D3237DC6C7E2}" type="slidenum">
              <a:rPr lang="en-US" smtClean="0"/>
              <a:pPr/>
              <a:t>9</a:t>
            </a:fld>
            <a:endParaRPr lang="en-US"/>
          </a:p>
        </p:txBody>
      </p:sp>
    </p:spTree>
    <p:extLst>
      <p:ext uri="{BB962C8B-B14F-4D97-AF65-F5344CB8AC3E}">
        <p14:creationId xmlns:p14="http://schemas.microsoft.com/office/powerpoint/2010/main" xmlns="" val="2503659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C2AEEEE9-ACF7-48DD-B273-C471556DF00C}" type="datetimeFigureOut">
              <a:rPr lang="ar-IQ" smtClean="0"/>
              <a:pPr/>
              <a:t>18/09/1445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5AAAE96-5F67-451D-A80A-7FE924972D3D}"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C2AEEEE9-ACF7-48DD-B273-C471556DF00C}" type="datetimeFigureOut">
              <a:rPr lang="ar-IQ" smtClean="0"/>
              <a:pPr/>
              <a:t>18/09/1445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5AAAE96-5F67-451D-A80A-7FE924972D3D}"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C2AEEEE9-ACF7-48DD-B273-C471556DF00C}" type="datetimeFigureOut">
              <a:rPr lang="ar-IQ" smtClean="0"/>
              <a:pPr/>
              <a:t>18/09/1445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5AAAE96-5F67-451D-A80A-7FE924972D3D}"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C2AEEEE9-ACF7-48DD-B273-C471556DF00C}" type="datetimeFigureOut">
              <a:rPr lang="ar-IQ" smtClean="0"/>
              <a:pPr/>
              <a:t>18/09/1445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5AAAE96-5F67-451D-A80A-7FE924972D3D}"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C2AEEEE9-ACF7-48DD-B273-C471556DF00C}" type="datetimeFigureOut">
              <a:rPr lang="ar-IQ" smtClean="0"/>
              <a:pPr/>
              <a:t>18/09/1445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5AAAE96-5F67-451D-A80A-7FE924972D3D}"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C2AEEEE9-ACF7-48DD-B273-C471556DF00C}" type="datetimeFigureOut">
              <a:rPr lang="ar-IQ" smtClean="0"/>
              <a:pPr/>
              <a:t>18/09/1445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55AAAE96-5F67-451D-A80A-7FE924972D3D}"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C2AEEEE9-ACF7-48DD-B273-C471556DF00C}" type="datetimeFigureOut">
              <a:rPr lang="ar-IQ" smtClean="0"/>
              <a:pPr/>
              <a:t>18/09/1445</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55AAAE96-5F67-451D-A80A-7FE924972D3D}"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C2AEEEE9-ACF7-48DD-B273-C471556DF00C}" type="datetimeFigureOut">
              <a:rPr lang="ar-IQ" smtClean="0"/>
              <a:pPr/>
              <a:t>18/09/1445</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55AAAE96-5F67-451D-A80A-7FE924972D3D}"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2AEEEE9-ACF7-48DD-B273-C471556DF00C}" type="datetimeFigureOut">
              <a:rPr lang="ar-IQ" smtClean="0"/>
              <a:pPr/>
              <a:t>18/09/1445</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55AAAE96-5F67-451D-A80A-7FE924972D3D}"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2AEEEE9-ACF7-48DD-B273-C471556DF00C}" type="datetimeFigureOut">
              <a:rPr lang="ar-IQ" smtClean="0"/>
              <a:pPr/>
              <a:t>18/09/1445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55AAAE96-5F67-451D-A80A-7FE924972D3D}"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2AEEEE9-ACF7-48DD-B273-C471556DF00C}" type="datetimeFigureOut">
              <a:rPr lang="ar-IQ" smtClean="0"/>
              <a:pPr/>
              <a:t>18/09/1445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55AAAE96-5F67-451D-A80A-7FE924972D3D}"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2AEEEE9-ACF7-48DD-B273-C471556DF00C}" type="datetimeFigureOut">
              <a:rPr lang="ar-IQ" smtClean="0"/>
              <a:pPr/>
              <a:t>18/09/1445</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5AAAE96-5F67-451D-A80A-7FE924972D3D}"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012974"/>
          </a:xfrm>
        </p:spPr>
        <p:txBody>
          <a:bodyPr/>
          <a:lstStyle/>
          <a:p>
            <a:r>
              <a:rPr lang="en-US" b="1" dirty="0" err="1"/>
              <a:t>Luxations</a:t>
            </a:r>
            <a:r>
              <a:rPr lang="en-US" b="1" dirty="0"/>
              <a:t> of Shoulder</a:t>
            </a:r>
            <a:endParaRPr lang="en-US" dirty="0"/>
          </a:p>
        </p:txBody>
      </p:sp>
      <p:sp>
        <p:nvSpPr>
          <p:cNvPr id="3" name="Content Placeholder 2"/>
          <p:cNvSpPr>
            <a:spLocks noGrp="1"/>
          </p:cNvSpPr>
          <p:nvPr>
            <p:ph idx="1"/>
          </p:nvPr>
        </p:nvSpPr>
        <p:spPr>
          <a:xfrm>
            <a:off x="251520" y="1412776"/>
            <a:ext cx="8712968" cy="5328592"/>
          </a:xfrm>
        </p:spPr>
        <p:txBody>
          <a:bodyPr>
            <a:normAutofit/>
          </a:bodyPr>
          <a:lstStyle/>
          <a:p>
            <a:pPr marL="0" indent="0" algn="l" rtl="0">
              <a:buNone/>
            </a:pPr>
            <a:r>
              <a:rPr lang="en-US" sz="2400" dirty="0" smtClean="0"/>
              <a:t>It is uncommon </a:t>
            </a:r>
            <a:r>
              <a:rPr lang="en-US" sz="2400" dirty="0"/>
              <a:t>in the dog. Traumatic </a:t>
            </a:r>
            <a:r>
              <a:rPr lang="en-US" sz="2400" dirty="0" err="1" smtClean="0"/>
              <a:t>luxations</a:t>
            </a:r>
            <a:r>
              <a:rPr lang="en-US" sz="2400" dirty="0"/>
              <a:t> </a:t>
            </a:r>
            <a:r>
              <a:rPr lang="en-US" sz="2400" dirty="0" smtClean="0"/>
              <a:t>can </a:t>
            </a:r>
            <a:r>
              <a:rPr lang="en-US" sz="2400" dirty="0"/>
              <a:t>occur in </a:t>
            </a:r>
            <a:r>
              <a:rPr lang="en-US" sz="2400" dirty="0" smtClean="0"/>
              <a:t>all breeds</a:t>
            </a:r>
            <a:r>
              <a:rPr lang="en-US" sz="2400" dirty="0"/>
              <a:t>, but the toy poodle and sheltie show a </a:t>
            </a:r>
            <a:r>
              <a:rPr lang="en-US" sz="2400" dirty="0" smtClean="0"/>
              <a:t>particular propensity to </a:t>
            </a:r>
            <a:r>
              <a:rPr lang="en-US" sz="2400" dirty="0"/>
              <a:t>develop </a:t>
            </a:r>
            <a:r>
              <a:rPr lang="en-US" sz="2400" dirty="0" smtClean="0"/>
              <a:t>medial </a:t>
            </a:r>
            <a:r>
              <a:rPr lang="en-US" sz="2400" dirty="0" err="1" smtClean="0"/>
              <a:t>luxations</a:t>
            </a:r>
            <a:r>
              <a:rPr lang="en-US" sz="2400" dirty="0" smtClean="0"/>
              <a:t> </a:t>
            </a:r>
            <a:r>
              <a:rPr lang="en-US" sz="2400" dirty="0"/>
              <a:t>without any history </a:t>
            </a:r>
            <a:r>
              <a:rPr lang="en-US" sz="2400" dirty="0" smtClean="0"/>
              <a:t>of significant trauma</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smtClean="0"/>
          </a:p>
          <a:p>
            <a:pPr marL="0" indent="0">
              <a:buNone/>
            </a:pPr>
            <a:r>
              <a:rPr lang="en-US" sz="2400" dirty="0" smtClean="0"/>
              <a:t>          toy poodle dog                                       sheltie dog</a:t>
            </a:r>
            <a:endParaRPr lang="en-US" sz="2400" dirty="0"/>
          </a:p>
        </p:txBody>
      </p:sp>
      <p:pic>
        <p:nvPicPr>
          <p:cNvPr id="4" name="Picture 3" descr="C:\Users\Milad\Desktop\toypoodlesf1.jpg"/>
          <p:cNvPicPr/>
          <p:nvPr/>
        </p:nvPicPr>
        <p:blipFill>
          <a:blip r:embed="rId2">
            <a:extLst>
              <a:ext uri="{28A0092B-C50C-407E-A947-70E740481C1C}">
                <a14:useLocalDpi xmlns:a14="http://schemas.microsoft.com/office/drawing/2010/main" xmlns="" val="0"/>
              </a:ext>
            </a:extLst>
          </a:blip>
          <a:srcRect/>
          <a:stretch>
            <a:fillRect/>
          </a:stretch>
        </p:blipFill>
        <p:spPr bwMode="auto">
          <a:xfrm>
            <a:off x="1115616" y="3068960"/>
            <a:ext cx="1660525" cy="2743200"/>
          </a:xfrm>
          <a:prstGeom prst="rect">
            <a:avLst/>
          </a:prstGeom>
          <a:noFill/>
          <a:ln>
            <a:noFill/>
          </a:ln>
        </p:spPr>
      </p:pic>
      <p:pic>
        <p:nvPicPr>
          <p:cNvPr id="6" name="Picture 5" descr="C:\Users\Milad\Desktop\max_400_shetland-sheepdog.jpg"/>
          <p:cNvPicPr/>
          <p:nvPr/>
        </p:nvPicPr>
        <p:blipFill>
          <a:blip r:embed="rId3">
            <a:extLst>
              <a:ext uri="{28A0092B-C50C-407E-A947-70E740481C1C}">
                <a14:useLocalDpi xmlns:a14="http://schemas.microsoft.com/office/drawing/2010/main" xmlns="" val="0"/>
              </a:ext>
            </a:extLst>
          </a:blip>
          <a:srcRect/>
          <a:stretch>
            <a:fillRect/>
          </a:stretch>
        </p:blipFill>
        <p:spPr bwMode="auto">
          <a:xfrm>
            <a:off x="3635896" y="3068960"/>
            <a:ext cx="4464496" cy="2743200"/>
          </a:xfrm>
          <a:prstGeom prst="rect">
            <a:avLst/>
          </a:prstGeom>
          <a:noFill/>
          <a:ln>
            <a:noFill/>
          </a:ln>
        </p:spPr>
      </p:pic>
    </p:spTree>
    <p:extLst>
      <p:ext uri="{BB962C8B-B14F-4D97-AF65-F5344CB8AC3E}">
        <p14:creationId xmlns:p14="http://schemas.microsoft.com/office/powerpoint/2010/main" xmlns="" val="164455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wipe(down)">
                                      <p:cBhvr>
                                        <p:cTn id="30" dur="580">
                                          <p:stCondLst>
                                            <p:cond delay="0"/>
                                          </p:stCondLst>
                                        </p:cTn>
                                        <p:tgtEl>
                                          <p:spTgt spid="3">
                                            <p:txEl>
                                              <p:pRg st="8" end="8"/>
                                            </p:txEl>
                                          </p:spTgt>
                                        </p:tgtEl>
                                      </p:cBhvr>
                                    </p:animEffect>
                                    <p:anim calcmode="lin" valueType="num">
                                      <p:cBhvr>
                                        <p:cTn id="31"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8" end="8"/>
                                            </p:txEl>
                                          </p:spTgt>
                                        </p:tgtEl>
                                      </p:cBhvr>
                                      <p:to x="100000" y="60000"/>
                                    </p:animScale>
                                    <p:animScale>
                                      <p:cBhvr>
                                        <p:cTn id="37" dur="166" decel="50000">
                                          <p:stCondLst>
                                            <p:cond delay="676"/>
                                          </p:stCondLst>
                                        </p:cTn>
                                        <p:tgtEl>
                                          <p:spTgt spid="3">
                                            <p:txEl>
                                              <p:pRg st="8" end="8"/>
                                            </p:txEl>
                                          </p:spTgt>
                                        </p:tgtEl>
                                      </p:cBhvr>
                                      <p:to x="100000" y="100000"/>
                                    </p:animScale>
                                    <p:animScale>
                                      <p:cBhvr>
                                        <p:cTn id="38" dur="26">
                                          <p:stCondLst>
                                            <p:cond delay="1312"/>
                                          </p:stCondLst>
                                        </p:cTn>
                                        <p:tgtEl>
                                          <p:spTgt spid="3">
                                            <p:txEl>
                                              <p:pRg st="8" end="8"/>
                                            </p:txEl>
                                          </p:spTgt>
                                        </p:tgtEl>
                                      </p:cBhvr>
                                      <p:to x="100000" y="80000"/>
                                    </p:animScale>
                                    <p:animScale>
                                      <p:cBhvr>
                                        <p:cTn id="39" dur="166" decel="50000">
                                          <p:stCondLst>
                                            <p:cond delay="1338"/>
                                          </p:stCondLst>
                                        </p:cTn>
                                        <p:tgtEl>
                                          <p:spTgt spid="3">
                                            <p:txEl>
                                              <p:pRg st="8" end="8"/>
                                            </p:txEl>
                                          </p:spTgt>
                                        </p:tgtEl>
                                      </p:cBhvr>
                                      <p:to x="100000" y="100000"/>
                                    </p:animScale>
                                    <p:animScale>
                                      <p:cBhvr>
                                        <p:cTn id="40" dur="26">
                                          <p:stCondLst>
                                            <p:cond delay="1642"/>
                                          </p:stCondLst>
                                        </p:cTn>
                                        <p:tgtEl>
                                          <p:spTgt spid="3">
                                            <p:txEl>
                                              <p:pRg st="8" end="8"/>
                                            </p:txEl>
                                          </p:spTgt>
                                        </p:tgtEl>
                                      </p:cBhvr>
                                      <p:to x="100000" y="90000"/>
                                    </p:animScale>
                                    <p:animScale>
                                      <p:cBhvr>
                                        <p:cTn id="41" dur="166" decel="50000">
                                          <p:stCondLst>
                                            <p:cond delay="1668"/>
                                          </p:stCondLst>
                                        </p:cTn>
                                        <p:tgtEl>
                                          <p:spTgt spid="3">
                                            <p:txEl>
                                              <p:pRg st="8" end="8"/>
                                            </p:txEl>
                                          </p:spTgt>
                                        </p:tgtEl>
                                      </p:cBhvr>
                                      <p:to x="100000" y="100000"/>
                                    </p:animScale>
                                    <p:animScale>
                                      <p:cBhvr>
                                        <p:cTn id="42" dur="26">
                                          <p:stCondLst>
                                            <p:cond delay="1808"/>
                                          </p:stCondLst>
                                        </p:cTn>
                                        <p:tgtEl>
                                          <p:spTgt spid="3">
                                            <p:txEl>
                                              <p:pRg st="8" end="8"/>
                                            </p:txEl>
                                          </p:spTgt>
                                        </p:tgtEl>
                                      </p:cBhvr>
                                      <p:to x="100000" y="95000"/>
                                    </p:animScale>
                                    <p:animScale>
                                      <p:cBhvr>
                                        <p:cTn id="43"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9512" y="3861048"/>
            <a:ext cx="8496944" cy="2664296"/>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t>Clinical signs: </a:t>
            </a:r>
            <a:br>
              <a:rPr lang="en-US" sz="2800" dirty="0" smtClean="0"/>
            </a:br>
            <a:r>
              <a:rPr lang="en-US" sz="2800" dirty="0" smtClean="0"/>
              <a:t>With medial luxation the leg is usually carried with the </a:t>
            </a:r>
            <a:r>
              <a:rPr lang="en-US" sz="2800" b="1" dirty="0" smtClean="0"/>
              <a:t>elbow flexed and adducted </a:t>
            </a:r>
            <a:r>
              <a:rPr lang="en-US" sz="2800" dirty="0" smtClean="0"/>
              <a:t>and the </a:t>
            </a:r>
            <a:r>
              <a:rPr lang="en-US" sz="2800" b="1" dirty="0" smtClean="0"/>
              <a:t>lower limb abducted and supinated</a:t>
            </a:r>
            <a:r>
              <a:rPr lang="en-US" sz="2800" dirty="0" smtClean="0"/>
              <a:t>. With lateral luxation the position is similar except that the lower </a:t>
            </a:r>
            <a:r>
              <a:rPr lang="en-US" sz="2800" b="1" dirty="0" smtClean="0"/>
              <a:t>limb is adducted</a:t>
            </a:r>
            <a:r>
              <a:rPr lang="en-US" sz="2800" dirty="0" smtClean="0"/>
              <a:t>.</a:t>
            </a:r>
            <a:endParaRPr lang="en-US" sz="2800" dirty="0"/>
          </a:p>
        </p:txBody>
      </p:sp>
      <p:pic>
        <p:nvPicPr>
          <p:cNvPr id="5" name="Picture 4" descr="C:\Users\Milad\Desktop\bursitis.jpg"/>
          <p:cNvPicPr/>
          <p:nvPr/>
        </p:nvPicPr>
        <p:blipFill>
          <a:blip r:embed="rId2">
            <a:extLst>
              <a:ext uri="{28A0092B-C50C-407E-A947-70E740481C1C}">
                <a14:useLocalDpi xmlns:a14="http://schemas.microsoft.com/office/drawing/2010/main" xmlns="" val="0"/>
              </a:ext>
            </a:extLst>
          </a:blip>
          <a:srcRect/>
          <a:stretch>
            <a:fillRect/>
          </a:stretch>
        </p:blipFill>
        <p:spPr bwMode="auto">
          <a:xfrm>
            <a:off x="611560" y="0"/>
            <a:ext cx="7318026" cy="3789040"/>
          </a:xfrm>
          <a:prstGeom prst="rect">
            <a:avLst/>
          </a:prstGeom>
          <a:noFill/>
          <a:ln>
            <a:noFill/>
          </a:ln>
        </p:spPr>
      </p:pic>
    </p:spTree>
    <p:extLst>
      <p:ext uri="{BB962C8B-B14F-4D97-AF65-F5344CB8AC3E}">
        <p14:creationId xmlns:p14="http://schemas.microsoft.com/office/powerpoint/2010/main" xmlns="" val="166793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6624736"/>
          </a:xfrm>
          <a:solidFill>
            <a:srgbClr val="FFC000"/>
          </a:solidFill>
        </p:spPr>
        <p:txBody>
          <a:bodyPr>
            <a:noAutofit/>
          </a:bodyPr>
          <a:lstStyle/>
          <a:p>
            <a:pPr algn="l"/>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On </a:t>
            </a:r>
            <a:r>
              <a:rPr lang="en-US" sz="2800" dirty="0"/>
              <a:t>palpation, the relative positions of </a:t>
            </a:r>
            <a:r>
              <a:rPr lang="en-US" sz="2800" b="1" dirty="0"/>
              <a:t>the acromial process and the greater tubercle</a:t>
            </a:r>
            <a:r>
              <a:rPr lang="en-US" sz="2800" dirty="0"/>
              <a:t> are the keys to determining the position of the humeral head relative to the glenoid. These points should be palpated on the normal limb and then compared with the affected </a:t>
            </a:r>
            <a:r>
              <a:rPr lang="en-US" sz="2800" dirty="0" smtClean="0"/>
              <a:t>limb.</a:t>
            </a:r>
            <a:endParaRPr lang="en-US" sz="2800" dirty="0"/>
          </a:p>
        </p:txBody>
      </p:sp>
      <p:sp>
        <p:nvSpPr>
          <p:cNvPr id="3" name="Content Placeholder 2"/>
          <p:cNvSpPr>
            <a:spLocks noGrp="1"/>
          </p:cNvSpPr>
          <p:nvPr>
            <p:ph idx="1"/>
          </p:nvPr>
        </p:nvSpPr>
        <p:spPr>
          <a:xfrm>
            <a:off x="457200" y="4149080"/>
            <a:ext cx="8229600" cy="252028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1027" name="Picture 3" descr="C:\Users\Milad\Desktop\canine-radiographs-80-728.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21839"/>
          <a:stretch/>
        </p:blipFill>
        <p:spPr bwMode="auto">
          <a:xfrm>
            <a:off x="323528" y="28549"/>
            <a:ext cx="8208912" cy="429283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323528" y="1255317"/>
            <a:ext cx="1872208" cy="307777"/>
          </a:xfrm>
          <a:prstGeom prst="rect">
            <a:avLst/>
          </a:prstGeom>
          <a:noFill/>
        </p:spPr>
        <p:txBody>
          <a:bodyPr wrap="square" rtlCol="0">
            <a:spAutoFit/>
          </a:bodyPr>
          <a:lstStyle/>
          <a:p>
            <a:r>
              <a:rPr lang="en-US" sz="1400" dirty="0" err="1" smtClean="0">
                <a:solidFill>
                  <a:schemeClr val="bg1"/>
                </a:solidFill>
              </a:rPr>
              <a:t>Superaglenoid</a:t>
            </a:r>
            <a:r>
              <a:rPr lang="en-US" sz="1400" dirty="0" smtClean="0">
                <a:solidFill>
                  <a:schemeClr val="bg1"/>
                </a:solidFill>
              </a:rPr>
              <a:t> tubercle</a:t>
            </a:r>
            <a:endParaRPr lang="en-US" sz="1400" dirty="0">
              <a:solidFill>
                <a:schemeClr val="bg1"/>
              </a:solidFill>
            </a:endParaRPr>
          </a:p>
        </p:txBody>
      </p:sp>
      <p:sp>
        <p:nvSpPr>
          <p:cNvPr id="5" name="TextBox 4"/>
          <p:cNvSpPr txBox="1"/>
          <p:nvPr/>
        </p:nvSpPr>
        <p:spPr>
          <a:xfrm>
            <a:off x="6804248" y="1465039"/>
            <a:ext cx="1584176" cy="307777"/>
          </a:xfrm>
          <a:prstGeom prst="rect">
            <a:avLst/>
          </a:prstGeom>
          <a:noFill/>
        </p:spPr>
        <p:txBody>
          <a:bodyPr wrap="square" rtlCol="0">
            <a:spAutoFit/>
          </a:bodyPr>
          <a:lstStyle/>
          <a:p>
            <a:r>
              <a:rPr lang="en-US" sz="1400" dirty="0" smtClean="0">
                <a:solidFill>
                  <a:schemeClr val="bg1"/>
                </a:solidFill>
              </a:rPr>
              <a:t>Acromion process</a:t>
            </a:r>
            <a:endParaRPr lang="en-US" sz="1400" dirty="0">
              <a:solidFill>
                <a:schemeClr val="bg1"/>
              </a:solidFill>
            </a:endParaRPr>
          </a:p>
        </p:txBody>
      </p:sp>
      <p:sp>
        <p:nvSpPr>
          <p:cNvPr id="6" name="TextBox 5"/>
          <p:cNvSpPr txBox="1"/>
          <p:nvPr/>
        </p:nvSpPr>
        <p:spPr>
          <a:xfrm>
            <a:off x="325860" y="1867189"/>
            <a:ext cx="1512168" cy="307777"/>
          </a:xfrm>
          <a:prstGeom prst="rect">
            <a:avLst/>
          </a:prstGeom>
          <a:noFill/>
        </p:spPr>
        <p:txBody>
          <a:bodyPr wrap="square" rtlCol="0">
            <a:spAutoFit/>
          </a:bodyPr>
          <a:lstStyle/>
          <a:p>
            <a:r>
              <a:rPr lang="en-US" sz="1400" dirty="0" smtClean="0">
                <a:solidFill>
                  <a:schemeClr val="bg1"/>
                </a:solidFill>
              </a:rPr>
              <a:t>Greater tubercle</a:t>
            </a:r>
            <a:endParaRPr lang="en-US" sz="1400" dirty="0">
              <a:solidFill>
                <a:schemeClr val="bg1"/>
              </a:solidFill>
            </a:endParaRPr>
          </a:p>
        </p:txBody>
      </p:sp>
      <p:sp>
        <p:nvSpPr>
          <p:cNvPr id="7" name="TextBox 6"/>
          <p:cNvSpPr txBox="1"/>
          <p:nvPr/>
        </p:nvSpPr>
        <p:spPr>
          <a:xfrm>
            <a:off x="6804248" y="1867189"/>
            <a:ext cx="1872208" cy="307777"/>
          </a:xfrm>
          <a:prstGeom prst="rect">
            <a:avLst/>
          </a:prstGeom>
          <a:noFill/>
        </p:spPr>
        <p:txBody>
          <a:bodyPr wrap="square" rtlCol="0">
            <a:spAutoFit/>
          </a:bodyPr>
          <a:lstStyle/>
          <a:p>
            <a:r>
              <a:rPr lang="en-US" sz="1400" dirty="0" err="1" smtClean="0">
                <a:solidFill>
                  <a:schemeClr val="bg1"/>
                </a:solidFill>
              </a:rPr>
              <a:t>Infraglenoid</a:t>
            </a:r>
            <a:r>
              <a:rPr lang="en-US" sz="1400" dirty="0" smtClean="0">
                <a:solidFill>
                  <a:schemeClr val="bg1"/>
                </a:solidFill>
              </a:rPr>
              <a:t>  tubercle</a:t>
            </a:r>
            <a:endParaRPr lang="en-US" sz="1400" dirty="0">
              <a:solidFill>
                <a:schemeClr val="bg1"/>
              </a:solidFill>
            </a:endParaRPr>
          </a:p>
        </p:txBody>
      </p:sp>
      <p:sp>
        <p:nvSpPr>
          <p:cNvPr id="8" name="TextBox 7"/>
          <p:cNvSpPr txBox="1"/>
          <p:nvPr/>
        </p:nvSpPr>
        <p:spPr>
          <a:xfrm>
            <a:off x="443348" y="2576454"/>
            <a:ext cx="1512168" cy="584775"/>
          </a:xfrm>
          <a:prstGeom prst="rect">
            <a:avLst/>
          </a:prstGeom>
          <a:noFill/>
        </p:spPr>
        <p:txBody>
          <a:bodyPr wrap="square" rtlCol="0">
            <a:spAutoFit/>
          </a:bodyPr>
          <a:lstStyle/>
          <a:p>
            <a:r>
              <a:rPr lang="en-US" sz="1600" dirty="0" err="1" smtClean="0">
                <a:solidFill>
                  <a:schemeClr val="bg1"/>
                </a:solidFill>
              </a:rPr>
              <a:t>Intertubercular</a:t>
            </a:r>
            <a:r>
              <a:rPr lang="en-US" sz="1600" dirty="0" smtClean="0">
                <a:solidFill>
                  <a:schemeClr val="bg1"/>
                </a:solidFill>
              </a:rPr>
              <a:t> groove</a:t>
            </a:r>
            <a:endParaRPr lang="en-US" sz="1600" dirty="0">
              <a:solidFill>
                <a:schemeClr val="bg1"/>
              </a:solidFill>
            </a:endParaRPr>
          </a:p>
        </p:txBody>
      </p:sp>
      <p:pic>
        <p:nvPicPr>
          <p:cNvPr id="3074" name="Picture 2" descr="C:\Users\Milad\Desktop\NEW-Figure-4dPRIMARY.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86314" y="2500306"/>
            <a:ext cx="2880320" cy="1728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5569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wipe(down)">
                                      <p:cBhvr>
                                        <p:cTn id="19" dur="580">
                                          <p:stCondLst>
                                            <p:cond delay="0"/>
                                          </p:stCondLst>
                                        </p:cTn>
                                        <p:tgtEl>
                                          <p:spTgt spid="3074"/>
                                        </p:tgtEl>
                                      </p:cBhvr>
                                    </p:animEffect>
                                    <p:anim calcmode="lin" valueType="num">
                                      <p:cBhvr>
                                        <p:cTn id="20"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25" dur="26">
                                          <p:stCondLst>
                                            <p:cond delay="650"/>
                                          </p:stCondLst>
                                        </p:cTn>
                                        <p:tgtEl>
                                          <p:spTgt spid="3074"/>
                                        </p:tgtEl>
                                      </p:cBhvr>
                                      <p:to x="100000" y="60000"/>
                                    </p:animScale>
                                    <p:animScale>
                                      <p:cBhvr>
                                        <p:cTn id="26" dur="166" decel="50000">
                                          <p:stCondLst>
                                            <p:cond delay="676"/>
                                          </p:stCondLst>
                                        </p:cTn>
                                        <p:tgtEl>
                                          <p:spTgt spid="3074"/>
                                        </p:tgtEl>
                                      </p:cBhvr>
                                      <p:to x="100000" y="100000"/>
                                    </p:animScale>
                                    <p:animScale>
                                      <p:cBhvr>
                                        <p:cTn id="27" dur="26">
                                          <p:stCondLst>
                                            <p:cond delay="1312"/>
                                          </p:stCondLst>
                                        </p:cTn>
                                        <p:tgtEl>
                                          <p:spTgt spid="3074"/>
                                        </p:tgtEl>
                                      </p:cBhvr>
                                      <p:to x="100000" y="80000"/>
                                    </p:animScale>
                                    <p:animScale>
                                      <p:cBhvr>
                                        <p:cTn id="28" dur="166" decel="50000">
                                          <p:stCondLst>
                                            <p:cond delay="1338"/>
                                          </p:stCondLst>
                                        </p:cTn>
                                        <p:tgtEl>
                                          <p:spTgt spid="3074"/>
                                        </p:tgtEl>
                                      </p:cBhvr>
                                      <p:to x="100000" y="100000"/>
                                    </p:animScale>
                                    <p:animScale>
                                      <p:cBhvr>
                                        <p:cTn id="29" dur="26">
                                          <p:stCondLst>
                                            <p:cond delay="1642"/>
                                          </p:stCondLst>
                                        </p:cTn>
                                        <p:tgtEl>
                                          <p:spTgt spid="3074"/>
                                        </p:tgtEl>
                                      </p:cBhvr>
                                      <p:to x="100000" y="90000"/>
                                    </p:animScale>
                                    <p:animScale>
                                      <p:cBhvr>
                                        <p:cTn id="30" dur="166" decel="50000">
                                          <p:stCondLst>
                                            <p:cond delay="1668"/>
                                          </p:stCondLst>
                                        </p:cTn>
                                        <p:tgtEl>
                                          <p:spTgt spid="3074"/>
                                        </p:tgtEl>
                                      </p:cBhvr>
                                      <p:to x="100000" y="100000"/>
                                    </p:animScale>
                                    <p:animScale>
                                      <p:cBhvr>
                                        <p:cTn id="31" dur="26">
                                          <p:stCondLst>
                                            <p:cond delay="1808"/>
                                          </p:stCondLst>
                                        </p:cTn>
                                        <p:tgtEl>
                                          <p:spTgt spid="3074"/>
                                        </p:tgtEl>
                                      </p:cBhvr>
                                      <p:to x="100000" y="95000"/>
                                    </p:animScale>
                                    <p:animScale>
                                      <p:cBhvr>
                                        <p:cTn id="32"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96" y="659829"/>
            <a:ext cx="8928992" cy="1329011"/>
          </a:xfrm>
        </p:spPr>
        <p:txBody>
          <a:bodyPr>
            <a:normAutofit fontScale="77500" lnSpcReduction="20000"/>
          </a:bodyPr>
          <a:lstStyle/>
          <a:p>
            <a:pPr algn="l" rtl="0"/>
            <a:r>
              <a:rPr lang="en-US" sz="2800" dirty="0"/>
              <a:t>Clinical signs</a:t>
            </a:r>
          </a:p>
          <a:p>
            <a:pPr algn="l" rtl="0"/>
            <a:r>
              <a:rPr lang="en-US" sz="2800" dirty="0"/>
              <a:t>physical </a:t>
            </a:r>
            <a:r>
              <a:rPr lang="en-US" sz="2800" dirty="0" smtClean="0"/>
              <a:t>examination</a:t>
            </a:r>
          </a:p>
          <a:p>
            <a:pPr algn="l" rtl="0"/>
            <a:r>
              <a:rPr lang="en-US" sz="2800" dirty="0" smtClean="0"/>
              <a:t>Stress radiography </a:t>
            </a:r>
            <a:r>
              <a:rPr lang="en-US" sz="2800" dirty="0"/>
              <a:t>has been suggested as an objective method of measuring instability </a:t>
            </a:r>
            <a:r>
              <a:rPr lang="en-US" sz="2800" dirty="0" smtClean="0"/>
              <a:t>in this </a:t>
            </a:r>
            <a:r>
              <a:rPr lang="en-US" sz="2800" dirty="0"/>
              <a:t>joint.</a:t>
            </a:r>
          </a:p>
        </p:txBody>
      </p:sp>
      <p:pic>
        <p:nvPicPr>
          <p:cNvPr id="5" name="Picture 4" descr="C:\Users\Milad\Desktop\69f11a.jpg"/>
          <p:cNvPicPr/>
          <p:nvPr/>
        </p:nvPicPr>
        <p:blipFill rotWithShape="1">
          <a:blip r:embed="rId2">
            <a:extLst>
              <a:ext uri="{28A0092B-C50C-407E-A947-70E740481C1C}">
                <a14:useLocalDpi xmlns:a14="http://schemas.microsoft.com/office/drawing/2010/main" xmlns="" val="0"/>
              </a:ext>
            </a:extLst>
          </a:blip>
          <a:srcRect l="27680"/>
          <a:stretch/>
        </p:blipFill>
        <p:spPr bwMode="auto">
          <a:xfrm>
            <a:off x="251520" y="2204864"/>
            <a:ext cx="3888432" cy="3384376"/>
          </a:xfrm>
          <a:prstGeom prst="rect">
            <a:avLst/>
          </a:prstGeom>
          <a:noFill/>
          <a:ln>
            <a:noFill/>
          </a:ln>
          <a:extLst>
            <a:ext uri="{53640926-AAD7-44D8-BBD7-CCE9431645EC}">
              <a14:shadowObscured xmlns:a14="http://schemas.microsoft.com/office/drawing/2010/main" xmlns=""/>
            </a:ext>
          </a:extLst>
        </p:spPr>
      </p:pic>
      <p:pic>
        <p:nvPicPr>
          <p:cNvPr id="6" name="Picture 5" descr="C:\Users\Milad\Desktop\index.jpg"/>
          <p:cNvPicPr/>
          <p:nvPr/>
        </p:nvPicPr>
        <p:blipFill>
          <a:blip r:embed="rId3">
            <a:extLst>
              <a:ext uri="{28A0092B-C50C-407E-A947-70E740481C1C}">
                <a14:useLocalDpi xmlns:a14="http://schemas.microsoft.com/office/drawing/2010/main" xmlns="" val="0"/>
              </a:ext>
            </a:extLst>
          </a:blip>
          <a:srcRect/>
          <a:stretch>
            <a:fillRect/>
          </a:stretch>
        </p:blipFill>
        <p:spPr bwMode="auto">
          <a:xfrm>
            <a:off x="4499992" y="2204864"/>
            <a:ext cx="3003029" cy="3168352"/>
          </a:xfrm>
          <a:prstGeom prst="rect">
            <a:avLst/>
          </a:prstGeom>
          <a:noFill/>
          <a:ln>
            <a:noFill/>
          </a:ln>
        </p:spPr>
      </p:pic>
      <p:sp>
        <p:nvSpPr>
          <p:cNvPr id="7" name="TextBox 6"/>
          <p:cNvSpPr txBox="1"/>
          <p:nvPr/>
        </p:nvSpPr>
        <p:spPr>
          <a:xfrm>
            <a:off x="251520" y="5838363"/>
            <a:ext cx="8496944" cy="830997"/>
          </a:xfrm>
          <a:prstGeom prst="rect">
            <a:avLst/>
          </a:prstGeom>
          <a:solidFill>
            <a:srgbClr val="FFC000"/>
          </a:solidFill>
        </p:spPr>
        <p:txBody>
          <a:bodyPr wrap="square" rtlCol="0">
            <a:spAutoFit/>
          </a:bodyPr>
          <a:lstStyle/>
          <a:p>
            <a:pPr algn="ctr"/>
            <a:r>
              <a:rPr lang="en-US" sz="2400" dirty="0"/>
              <a:t>Stress radiography </a:t>
            </a:r>
            <a:r>
              <a:rPr lang="en-US" sz="2400" dirty="0" smtClean="0"/>
              <a:t>: put a stress either (patient’s own weight, force,  or extra weight to carry) on specific organs usually joints</a:t>
            </a:r>
            <a:endParaRPr lang="en-US" sz="2400" dirty="0"/>
          </a:p>
        </p:txBody>
      </p:sp>
      <p:sp>
        <p:nvSpPr>
          <p:cNvPr id="2" name="Rectangle 1"/>
          <p:cNvSpPr/>
          <p:nvPr/>
        </p:nvSpPr>
        <p:spPr>
          <a:xfrm>
            <a:off x="35496" y="0"/>
            <a:ext cx="1665841" cy="523220"/>
          </a:xfrm>
          <a:prstGeom prst="rect">
            <a:avLst/>
          </a:prstGeom>
        </p:spPr>
        <p:txBody>
          <a:bodyPr wrap="none">
            <a:spAutoFit/>
          </a:bodyPr>
          <a:lstStyle/>
          <a:p>
            <a:r>
              <a:rPr lang="en-US" sz="2800" dirty="0"/>
              <a:t>Diagnosis:</a:t>
            </a:r>
          </a:p>
        </p:txBody>
      </p:sp>
      <p:pic>
        <p:nvPicPr>
          <p:cNvPr id="8" name="Picture 3" descr="C:\Users\Milad\Desktop\images.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15816" y="56889"/>
            <a:ext cx="1224136" cy="12822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7278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50902"/>
            <a:ext cx="8050088" cy="418058"/>
          </a:xfrm>
        </p:spPr>
        <p:txBody>
          <a:bodyPr>
            <a:normAutofit fontScale="90000"/>
          </a:bodyPr>
          <a:lstStyle/>
          <a:p>
            <a:pPr algn="l"/>
            <a:r>
              <a:rPr lang="en-US" sz="2400" b="1" dirty="0" smtClean="0">
                <a:solidFill>
                  <a:srgbClr val="FF0000"/>
                </a:solidFill>
              </a:rPr>
              <a:t>Treatment:</a:t>
            </a:r>
            <a:endParaRPr lang="en-US" sz="2400" b="1" dirty="0">
              <a:solidFill>
                <a:srgbClr val="FF0000"/>
              </a:solidFill>
            </a:endParaRPr>
          </a:p>
        </p:txBody>
      </p:sp>
      <p:sp>
        <p:nvSpPr>
          <p:cNvPr id="3" name="Content Placeholder 2"/>
          <p:cNvSpPr>
            <a:spLocks noGrp="1"/>
          </p:cNvSpPr>
          <p:nvPr>
            <p:ph idx="1"/>
          </p:nvPr>
        </p:nvSpPr>
        <p:spPr>
          <a:xfrm>
            <a:off x="457199" y="3068960"/>
            <a:ext cx="8431535" cy="3600400"/>
          </a:xfrm>
        </p:spPr>
        <p:txBody>
          <a:bodyPr>
            <a:normAutofit fontScale="92500" lnSpcReduction="20000"/>
          </a:bodyPr>
          <a:lstStyle/>
          <a:p>
            <a:pPr marL="514350" indent="-514350" algn="l" rtl="0">
              <a:buFont typeface="+mj-lt"/>
              <a:buAutoNum type="arabicPeriod"/>
            </a:pPr>
            <a:r>
              <a:rPr lang="en-US" sz="2400" dirty="0"/>
              <a:t>closed </a:t>
            </a:r>
            <a:r>
              <a:rPr lang="en-US" sz="2400" dirty="0" smtClean="0"/>
              <a:t>reduction and </a:t>
            </a:r>
            <a:r>
              <a:rPr lang="en-US" sz="2400" dirty="0"/>
              <a:t>immobilization of the limb for approximately 2 weeks</a:t>
            </a:r>
            <a:r>
              <a:rPr lang="en-US" sz="2400" dirty="0" smtClean="0"/>
              <a:t>.</a:t>
            </a:r>
          </a:p>
          <a:p>
            <a:pPr marL="514350" indent="-514350">
              <a:buFont typeface="+mj-lt"/>
              <a:buAutoNum type="arabicPeriod"/>
            </a:pPr>
            <a:endParaRPr lang="en-US" sz="2400" dirty="0"/>
          </a:p>
          <a:p>
            <a:pPr marL="514350" indent="-514350">
              <a:buFont typeface="+mj-lt"/>
              <a:buAutoNum type="arabicPeriod"/>
            </a:pPr>
            <a:endParaRPr lang="en-US" sz="2400" dirty="0" smtClean="0"/>
          </a:p>
          <a:p>
            <a:pPr marL="514350" indent="-514350">
              <a:buFont typeface="+mj-lt"/>
              <a:buAutoNum type="arabicPeriod"/>
            </a:pPr>
            <a:endParaRPr lang="en-US" sz="2400" dirty="0"/>
          </a:p>
          <a:p>
            <a:pPr marL="514350" indent="-514350">
              <a:buFont typeface="+mj-lt"/>
              <a:buAutoNum type="arabicPeriod"/>
            </a:pPr>
            <a:endParaRPr lang="en-US" sz="2400" dirty="0" smtClean="0"/>
          </a:p>
          <a:p>
            <a:pPr marL="514350" indent="-514350">
              <a:buFont typeface="+mj-lt"/>
              <a:buAutoNum type="arabicPeriod"/>
            </a:pPr>
            <a:endParaRPr lang="en-US" sz="2400" dirty="0"/>
          </a:p>
          <a:p>
            <a:pPr marL="514350" indent="-514350">
              <a:buFont typeface="+mj-lt"/>
              <a:buAutoNum type="arabicPeriod"/>
            </a:pPr>
            <a:endParaRPr lang="en-US" sz="2400" dirty="0" smtClean="0"/>
          </a:p>
          <a:p>
            <a:pPr marL="514350" indent="-514350">
              <a:buFont typeface="+mj-lt"/>
              <a:buAutoNum type="arabicPeriod"/>
            </a:pPr>
            <a:endParaRPr lang="en-US" sz="2400" dirty="0" smtClean="0"/>
          </a:p>
          <a:p>
            <a:pPr marL="514350" indent="-514350" algn="l" rtl="0">
              <a:buFont typeface="+mj-lt"/>
              <a:buAutoNum type="arabicPeriod"/>
            </a:pPr>
            <a:r>
              <a:rPr lang="en-US" sz="2400" dirty="0"/>
              <a:t>surgical </a:t>
            </a:r>
            <a:r>
              <a:rPr lang="en-US" sz="2400" dirty="0" smtClean="0"/>
              <a:t>treatment (if</a:t>
            </a:r>
            <a:r>
              <a:rPr lang="en-US" sz="2400" dirty="0"/>
              <a:t> the joint </a:t>
            </a:r>
            <a:r>
              <a:rPr lang="en-US" sz="2400" dirty="0" smtClean="0"/>
              <a:t>remains unstable </a:t>
            </a:r>
            <a:r>
              <a:rPr lang="en-US" sz="2400" dirty="0"/>
              <a:t>after </a:t>
            </a:r>
            <a:r>
              <a:rPr lang="en-US" sz="2400" dirty="0" smtClean="0"/>
              <a:t>reduction</a:t>
            </a:r>
            <a:r>
              <a:rPr lang="en-US" sz="2400" dirty="0"/>
              <a:t> or if the </a:t>
            </a:r>
            <a:r>
              <a:rPr lang="en-US" sz="2400" dirty="0" smtClean="0"/>
              <a:t>luxation recurs. </a:t>
            </a:r>
          </a:p>
          <a:p>
            <a:pPr marL="0" indent="0">
              <a:buNone/>
            </a:pPr>
            <a:endParaRPr lang="en-US" sz="2400" dirty="0" smtClean="0"/>
          </a:p>
          <a:p>
            <a:pPr marL="0" indent="0">
              <a:buNone/>
            </a:pPr>
            <a:endParaRPr lang="en-US" sz="2400" dirty="0" smtClean="0"/>
          </a:p>
          <a:p>
            <a:pPr marL="514350" indent="-514350">
              <a:buFont typeface="+mj-lt"/>
              <a:buAutoNum type="arabicPeriod"/>
            </a:pPr>
            <a:endParaRPr lang="en-US" sz="2400" dirty="0"/>
          </a:p>
        </p:txBody>
      </p:sp>
      <p:pic>
        <p:nvPicPr>
          <p:cNvPr id="4" name="Picture 3" descr="C:\Users\Milad\Desktop\shoulder-extension1.jpg"/>
          <p:cNvPicPr/>
          <p:nvPr/>
        </p:nvPicPr>
        <p:blipFill rotWithShape="1">
          <a:blip r:embed="rId2">
            <a:extLst>
              <a:ext uri="{28A0092B-C50C-407E-A947-70E740481C1C}">
                <a14:useLocalDpi xmlns:a14="http://schemas.microsoft.com/office/drawing/2010/main" xmlns="" val="0"/>
              </a:ext>
            </a:extLst>
          </a:blip>
          <a:srcRect l="14447" t="15550" r="6740" b="15252"/>
          <a:stretch/>
        </p:blipFill>
        <p:spPr bwMode="auto">
          <a:xfrm>
            <a:off x="3357554" y="3571876"/>
            <a:ext cx="3292226" cy="2262386"/>
          </a:xfrm>
          <a:prstGeom prst="rect">
            <a:avLst/>
          </a:prstGeom>
          <a:noFill/>
          <a:ln>
            <a:noFill/>
          </a:ln>
          <a:extLst>
            <a:ext uri="{53640926-AAD7-44D8-BBD7-CCE9431645EC}">
              <a14:shadowObscured xmlns:a14="http://schemas.microsoft.com/office/drawing/2010/main" xmlns=""/>
            </a:ext>
          </a:extLst>
        </p:spPr>
      </p:pic>
      <p:sp>
        <p:nvSpPr>
          <p:cNvPr id="5" name="Rectangle 4"/>
          <p:cNvSpPr/>
          <p:nvPr/>
        </p:nvSpPr>
        <p:spPr>
          <a:xfrm>
            <a:off x="251520" y="851520"/>
            <a:ext cx="8620818" cy="1323439"/>
          </a:xfrm>
          <a:prstGeom prst="rect">
            <a:avLst/>
          </a:prstGeom>
        </p:spPr>
        <p:txBody>
          <a:bodyPr wrap="square">
            <a:spAutoFit/>
          </a:bodyPr>
          <a:lstStyle/>
          <a:p>
            <a:pPr marL="514350" indent="-514350" algn="l" rtl="0">
              <a:buFont typeface="+mj-lt"/>
              <a:buAutoNum type="arabicPeriod"/>
            </a:pPr>
            <a:r>
              <a:rPr lang="en-US" sz="2000" dirty="0"/>
              <a:t>The presence of a severely eroded glenoid resulting from chronic luxation </a:t>
            </a:r>
          </a:p>
          <a:p>
            <a:pPr marL="514350" indent="-514350" algn="l" rtl="0">
              <a:buFont typeface="+mj-lt"/>
              <a:buAutoNum type="arabicPeriod"/>
            </a:pPr>
            <a:r>
              <a:rPr lang="en-US" sz="2000" dirty="0"/>
              <a:t>the presence of a dysplastic glenoid or humeral head.</a:t>
            </a:r>
          </a:p>
          <a:p>
            <a:pPr algn="l" rtl="0"/>
            <a:r>
              <a:rPr lang="en-US" sz="2000" dirty="0"/>
              <a:t>Congenital </a:t>
            </a:r>
            <a:r>
              <a:rPr lang="en-US" sz="2000" dirty="0" err="1"/>
              <a:t>luxations</a:t>
            </a:r>
            <a:r>
              <a:rPr lang="en-US" sz="2000" dirty="0"/>
              <a:t> discovered  are usually irreducible because of severe malformations of both the glenoid and the humeral head</a:t>
            </a:r>
            <a:r>
              <a:rPr lang="en-US" sz="2000" dirty="0" smtClean="0"/>
              <a:t>.</a:t>
            </a:r>
            <a:endParaRPr lang="en-US" sz="2000" dirty="0"/>
          </a:p>
        </p:txBody>
      </p:sp>
      <p:sp>
        <p:nvSpPr>
          <p:cNvPr id="6" name="Rectangle 5"/>
          <p:cNvSpPr/>
          <p:nvPr/>
        </p:nvSpPr>
        <p:spPr>
          <a:xfrm>
            <a:off x="251272" y="389855"/>
            <a:ext cx="8532440" cy="461665"/>
          </a:xfrm>
          <a:prstGeom prst="rect">
            <a:avLst/>
          </a:prstGeom>
        </p:spPr>
        <p:txBody>
          <a:bodyPr wrap="square">
            <a:spAutoFit/>
          </a:bodyPr>
          <a:lstStyle/>
          <a:p>
            <a:r>
              <a:rPr lang="en-US" sz="2400" dirty="0"/>
              <a:t>Situations that reduce the probability of a successful reduction:</a:t>
            </a:r>
          </a:p>
        </p:txBody>
      </p:sp>
    </p:spTree>
    <p:extLst>
      <p:ext uri="{BB962C8B-B14F-4D97-AF65-F5344CB8AC3E}">
        <p14:creationId xmlns:p14="http://schemas.microsoft.com/office/powerpoint/2010/main" xmlns="" val="2903909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ilad\Desktop\٢٠١٥٠٤١٦_٠٠٤٠٤٣.jpg"/>
          <p:cNvPicPr/>
          <p:nvPr/>
        </p:nvPicPr>
        <p:blipFill rotWithShape="1">
          <a:blip r:embed="rId3" cstate="print">
            <a:extLst>
              <a:ext uri="{28A0092B-C50C-407E-A947-70E740481C1C}">
                <a14:useLocalDpi xmlns:a14="http://schemas.microsoft.com/office/drawing/2010/main" xmlns="" val="0"/>
              </a:ext>
            </a:extLst>
          </a:blip>
          <a:srcRect t="3390" r="9201" b="28570"/>
          <a:stretch/>
        </p:blipFill>
        <p:spPr bwMode="auto">
          <a:xfrm rot="5400000">
            <a:off x="287524" y="512676"/>
            <a:ext cx="3960440" cy="3024336"/>
          </a:xfrm>
          <a:prstGeom prst="rect">
            <a:avLst/>
          </a:prstGeom>
          <a:noFill/>
          <a:ln>
            <a:noFill/>
          </a:ln>
          <a:extLst>
            <a:ext uri="{53640926-AAD7-44D8-BBD7-CCE9431645EC}">
              <a14:shadowObscured xmlns:a14="http://schemas.microsoft.com/office/drawing/2010/main" xmlns=""/>
            </a:ext>
          </a:extLst>
        </p:spPr>
      </p:pic>
      <p:sp>
        <p:nvSpPr>
          <p:cNvPr id="6" name="TextBox 5"/>
          <p:cNvSpPr txBox="1"/>
          <p:nvPr/>
        </p:nvSpPr>
        <p:spPr>
          <a:xfrm>
            <a:off x="-36512" y="4221088"/>
            <a:ext cx="4608512" cy="830997"/>
          </a:xfrm>
          <a:prstGeom prst="rect">
            <a:avLst/>
          </a:prstGeom>
          <a:solidFill>
            <a:srgbClr val="FFC000"/>
          </a:solidFill>
        </p:spPr>
        <p:txBody>
          <a:bodyPr wrap="square" rtlCol="0">
            <a:spAutoFit/>
          </a:bodyPr>
          <a:lstStyle/>
          <a:p>
            <a:r>
              <a:rPr lang="en-US" sz="2400" dirty="0"/>
              <a:t>Medial luxation of the </a:t>
            </a:r>
            <a:r>
              <a:rPr lang="en-US" sz="2400" dirty="0" smtClean="0"/>
              <a:t>left shoulder</a:t>
            </a:r>
            <a:endParaRPr lang="en-US" sz="2400" dirty="0"/>
          </a:p>
          <a:p>
            <a:pPr algn="ctr"/>
            <a:r>
              <a:rPr lang="en-US" sz="2400" dirty="0"/>
              <a:t>(</a:t>
            </a:r>
            <a:r>
              <a:rPr lang="en-US" sz="2400" dirty="0" err="1"/>
              <a:t>ventrodorsal</a:t>
            </a:r>
            <a:r>
              <a:rPr lang="en-US" sz="2400" dirty="0"/>
              <a:t> view)</a:t>
            </a:r>
          </a:p>
        </p:txBody>
      </p:sp>
      <p:pic>
        <p:nvPicPr>
          <p:cNvPr id="7" name="Picture 6" descr="C:\Users\Milad\Desktop\٢٠١٥٠٤١٦_١٨٢٣٥٦.jpg"/>
          <p:cNvPicPr/>
          <p:nvPr/>
        </p:nvPicPr>
        <p:blipFill rotWithShape="1">
          <a:blip r:embed="rId4" cstate="print">
            <a:extLst>
              <a:ext uri="{28A0092B-C50C-407E-A947-70E740481C1C}">
                <a14:useLocalDpi xmlns:a14="http://schemas.microsoft.com/office/drawing/2010/main" xmlns="" val="0"/>
              </a:ext>
            </a:extLst>
          </a:blip>
          <a:srcRect l="24520" t="35257" r="20513" b="23290"/>
          <a:stretch/>
        </p:blipFill>
        <p:spPr bwMode="auto">
          <a:xfrm rot="5400000">
            <a:off x="4463988" y="872716"/>
            <a:ext cx="4680520" cy="3312368"/>
          </a:xfrm>
          <a:prstGeom prst="rect">
            <a:avLst/>
          </a:prstGeom>
          <a:noFill/>
          <a:ln>
            <a:noFill/>
          </a:ln>
          <a:extLst>
            <a:ext uri="{53640926-AAD7-44D8-BBD7-CCE9431645EC}">
              <a14:shadowObscured xmlns:a14="http://schemas.microsoft.com/office/drawing/2010/main" xmlns=""/>
            </a:ext>
          </a:extLst>
        </p:spPr>
      </p:pic>
      <p:sp>
        <p:nvSpPr>
          <p:cNvPr id="8" name="TextBox 7"/>
          <p:cNvSpPr txBox="1"/>
          <p:nvPr/>
        </p:nvSpPr>
        <p:spPr>
          <a:xfrm>
            <a:off x="4427984" y="5085184"/>
            <a:ext cx="4644008" cy="1569660"/>
          </a:xfrm>
          <a:prstGeom prst="rect">
            <a:avLst/>
          </a:prstGeom>
          <a:solidFill>
            <a:srgbClr val="FFC000"/>
          </a:solidFill>
        </p:spPr>
        <p:txBody>
          <a:bodyPr wrap="square" rtlCol="0">
            <a:spAutoFit/>
          </a:bodyPr>
          <a:lstStyle/>
          <a:p>
            <a:r>
              <a:rPr lang="en-US" sz="2400" dirty="0"/>
              <a:t>Lateral luxation of the left shoulder</a:t>
            </a:r>
          </a:p>
          <a:p>
            <a:pPr algn="ctr"/>
            <a:r>
              <a:rPr lang="en-US" sz="2400" dirty="0"/>
              <a:t>(</a:t>
            </a:r>
            <a:r>
              <a:rPr lang="en-US" sz="2400" dirty="0" err="1"/>
              <a:t>ventrodorsal</a:t>
            </a:r>
            <a:r>
              <a:rPr lang="en-US" sz="2400" dirty="0"/>
              <a:t> view). </a:t>
            </a:r>
            <a:r>
              <a:rPr lang="en-US" sz="2400" dirty="0" smtClean="0"/>
              <a:t>It occurs </a:t>
            </a:r>
            <a:r>
              <a:rPr lang="en-US" sz="2400" dirty="0"/>
              <a:t>most often in large size breeds after trauma.</a:t>
            </a:r>
          </a:p>
        </p:txBody>
      </p:sp>
    </p:spTree>
    <p:extLst>
      <p:ext uri="{BB962C8B-B14F-4D97-AF65-F5344CB8AC3E}">
        <p14:creationId xmlns:p14="http://schemas.microsoft.com/office/powerpoint/2010/main" xmlns="" val="109323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80">
                                          <p:stCondLst>
                                            <p:cond delay="0"/>
                                          </p:stCondLst>
                                        </p:cTn>
                                        <p:tgtEl>
                                          <p:spTgt spid="8"/>
                                        </p:tgtEl>
                                      </p:cBhvr>
                                    </p:animEffect>
                                    <p:anim calcmode="lin" valueType="num">
                                      <p:cBhvr>
                                        <p:cTn id="3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3" dur="26">
                                          <p:stCondLst>
                                            <p:cond delay="650"/>
                                          </p:stCondLst>
                                        </p:cTn>
                                        <p:tgtEl>
                                          <p:spTgt spid="8"/>
                                        </p:tgtEl>
                                      </p:cBhvr>
                                      <p:to x="100000" y="60000"/>
                                    </p:animScale>
                                    <p:animScale>
                                      <p:cBhvr>
                                        <p:cTn id="44" dur="166" decel="50000">
                                          <p:stCondLst>
                                            <p:cond delay="676"/>
                                          </p:stCondLst>
                                        </p:cTn>
                                        <p:tgtEl>
                                          <p:spTgt spid="8"/>
                                        </p:tgtEl>
                                      </p:cBhvr>
                                      <p:to x="100000" y="100000"/>
                                    </p:animScale>
                                    <p:animScale>
                                      <p:cBhvr>
                                        <p:cTn id="45" dur="26">
                                          <p:stCondLst>
                                            <p:cond delay="1312"/>
                                          </p:stCondLst>
                                        </p:cTn>
                                        <p:tgtEl>
                                          <p:spTgt spid="8"/>
                                        </p:tgtEl>
                                      </p:cBhvr>
                                      <p:to x="100000" y="80000"/>
                                    </p:animScale>
                                    <p:animScale>
                                      <p:cBhvr>
                                        <p:cTn id="46" dur="166" decel="50000">
                                          <p:stCondLst>
                                            <p:cond delay="1338"/>
                                          </p:stCondLst>
                                        </p:cTn>
                                        <p:tgtEl>
                                          <p:spTgt spid="8"/>
                                        </p:tgtEl>
                                      </p:cBhvr>
                                      <p:to x="100000" y="100000"/>
                                    </p:animScale>
                                    <p:animScale>
                                      <p:cBhvr>
                                        <p:cTn id="47" dur="26">
                                          <p:stCondLst>
                                            <p:cond delay="1642"/>
                                          </p:stCondLst>
                                        </p:cTn>
                                        <p:tgtEl>
                                          <p:spTgt spid="8"/>
                                        </p:tgtEl>
                                      </p:cBhvr>
                                      <p:to x="100000" y="90000"/>
                                    </p:animScale>
                                    <p:animScale>
                                      <p:cBhvr>
                                        <p:cTn id="48" dur="166" decel="50000">
                                          <p:stCondLst>
                                            <p:cond delay="1668"/>
                                          </p:stCondLst>
                                        </p:cTn>
                                        <p:tgtEl>
                                          <p:spTgt spid="8"/>
                                        </p:tgtEl>
                                      </p:cBhvr>
                                      <p:to x="100000" y="100000"/>
                                    </p:animScale>
                                    <p:animScale>
                                      <p:cBhvr>
                                        <p:cTn id="49" dur="26">
                                          <p:stCondLst>
                                            <p:cond delay="1808"/>
                                          </p:stCondLst>
                                        </p:cTn>
                                        <p:tgtEl>
                                          <p:spTgt spid="8"/>
                                        </p:tgtEl>
                                      </p:cBhvr>
                                      <p:to x="100000" y="95000"/>
                                    </p:animScale>
                                    <p:animScale>
                                      <p:cBhvr>
                                        <p:cTn id="5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pPr algn="l"/>
            <a:r>
              <a:rPr lang="en-US" b="1" dirty="0"/>
              <a:t>Excision Arthroplasty</a:t>
            </a:r>
            <a:endParaRPr lang="en-US" dirty="0"/>
          </a:p>
        </p:txBody>
      </p:sp>
      <p:sp>
        <p:nvSpPr>
          <p:cNvPr id="3" name="Content Placeholder 2"/>
          <p:cNvSpPr>
            <a:spLocks noGrp="1"/>
          </p:cNvSpPr>
          <p:nvPr>
            <p:ph idx="1"/>
          </p:nvPr>
        </p:nvSpPr>
        <p:spPr>
          <a:xfrm>
            <a:off x="457200" y="1340768"/>
            <a:ext cx="8229600" cy="4785395"/>
          </a:xfrm>
        </p:spPr>
        <p:txBody>
          <a:bodyPr>
            <a:noAutofit/>
          </a:bodyPr>
          <a:lstStyle/>
          <a:p>
            <a:pPr marL="0" indent="0" algn="l" rtl="0">
              <a:buNone/>
            </a:pPr>
            <a:r>
              <a:rPr lang="en-US" sz="3600" dirty="0"/>
              <a:t>In </a:t>
            </a:r>
            <a:r>
              <a:rPr lang="en-US" sz="3600" dirty="0" smtClean="0"/>
              <a:t>case of </a:t>
            </a:r>
            <a:r>
              <a:rPr lang="en-US" sz="3600" dirty="0"/>
              <a:t>the </a:t>
            </a:r>
            <a:r>
              <a:rPr lang="en-US" sz="3600" b="1" dirty="0" err="1"/>
              <a:t>glenohumeral</a:t>
            </a:r>
            <a:r>
              <a:rPr lang="en-US" sz="3600" b="1" dirty="0"/>
              <a:t> joint </a:t>
            </a:r>
            <a:r>
              <a:rPr lang="en-US" sz="3600" dirty="0"/>
              <a:t>cannot be reconstructed </a:t>
            </a:r>
            <a:r>
              <a:rPr lang="en-US" sz="3600" dirty="0" smtClean="0"/>
              <a:t>adequately. Gunshot wounds occasionally damage the articular surfaces in such a way that nothing resembling normal joint function can result</a:t>
            </a:r>
            <a:endParaRPr lang="en-US" sz="3600" dirty="0"/>
          </a:p>
        </p:txBody>
      </p:sp>
    </p:spTree>
    <p:extLst>
      <p:ext uri="{BB962C8B-B14F-4D97-AF65-F5344CB8AC3E}">
        <p14:creationId xmlns:p14="http://schemas.microsoft.com/office/powerpoint/2010/main" xmlns="" val="24617007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652"/>
            <a:ext cx="8229600" cy="922114"/>
          </a:xfrm>
        </p:spPr>
        <p:txBody>
          <a:bodyPr/>
          <a:lstStyle/>
          <a:p>
            <a:r>
              <a:rPr lang="en-US" b="1" dirty="0"/>
              <a:t>Arthrodesis of Shoulder Joint</a:t>
            </a:r>
            <a:endParaRPr lang="en-US" dirty="0"/>
          </a:p>
        </p:txBody>
      </p:sp>
      <p:sp>
        <p:nvSpPr>
          <p:cNvPr id="3" name="Content Placeholder 2"/>
          <p:cNvSpPr>
            <a:spLocks noGrp="1"/>
          </p:cNvSpPr>
          <p:nvPr>
            <p:ph idx="1"/>
          </p:nvPr>
        </p:nvSpPr>
        <p:spPr>
          <a:xfrm>
            <a:off x="107504" y="764704"/>
            <a:ext cx="8712968" cy="1872208"/>
          </a:xfrm>
        </p:spPr>
        <p:txBody>
          <a:bodyPr>
            <a:normAutofit lnSpcReduction="10000"/>
          </a:bodyPr>
          <a:lstStyle/>
          <a:p>
            <a:pPr marL="0" indent="0">
              <a:buNone/>
            </a:pPr>
            <a:endParaRPr lang="en-US" sz="2800" dirty="0" smtClean="0"/>
          </a:p>
          <a:p>
            <a:pPr marL="0" indent="0" algn="l" rtl="0">
              <a:buNone/>
            </a:pPr>
            <a:r>
              <a:rPr lang="en-US" sz="2800" b="1" dirty="0" smtClean="0"/>
              <a:t>Surgical </a:t>
            </a:r>
            <a:r>
              <a:rPr lang="en-US" sz="2800" b="1" dirty="0"/>
              <a:t>fusion of the shoulder joint results in remarkably little functional </a:t>
            </a:r>
            <a:r>
              <a:rPr lang="en-US" sz="2800" b="1" dirty="0" smtClean="0"/>
              <a:t>disability because </a:t>
            </a:r>
            <a:r>
              <a:rPr lang="en-US" sz="2800" b="1" dirty="0"/>
              <a:t>of the extreme mobility of the scapula. </a:t>
            </a:r>
          </a:p>
        </p:txBody>
      </p:sp>
      <p:sp>
        <p:nvSpPr>
          <p:cNvPr id="4" name="TextBox 3"/>
          <p:cNvSpPr txBox="1"/>
          <p:nvPr/>
        </p:nvSpPr>
        <p:spPr>
          <a:xfrm>
            <a:off x="2221509" y="2636912"/>
            <a:ext cx="6660232" cy="2308324"/>
          </a:xfrm>
          <a:prstGeom prst="rect">
            <a:avLst/>
          </a:prstGeom>
          <a:solidFill>
            <a:srgbClr val="FFFF00"/>
          </a:solidFill>
        </p:spPr>
        <p:txBody>
          <a:bodyPr wrap="square" rtlCol="0">
            <a:spAutoFit/>
          </a:bodyPr>
          <a:lstStyle/>
          <a:p>
            <a:pPr algn="l" rtl="0"/>
            <a:r>
              <a:rPr lang="en-US" sz="2400" dirty="0"/>
              <a:t>Arthrodesis:  means the surgical fusion of a joint. In other words, the bones forming the joint are permanently joined together</a:t>
            </a:r>
            <a:r>
              <a:rPr lang="en-US" sz="2400" dirty="0" smtClean="0"/>
              <a:t>. </a:t>
            </a:r>
          </a:p>
          <a:p>
            <a:pPr algn="l" rtl="0"/>
            <a:r>
              <a:rPr lang="en-US" sz="2400" dirty="0" smtClean="0"/>
              <a:t> </a:t>
            </a:r>
            <a:r>
              <a:rPr lang="en-US" sz="2400" dirty="0"/>
              <a:t>Arthrodesis is a salvage procedure that is generally only performed when there are no other options to save the function of the joint. </a:t>
            </a:r>
          </a:p>
        </p:txBody>
      </p:sp>
      <p:pic>
        <p:nvPicPr>
          <p:cNvPr id="5" name="Picture 4" descr="C:\Users\Milad\Desktop\X-rays of the arthrodesis shoulder 8 weeks after surgery. The little dog was able to walk comfortably within a few short weeks without pain relief..JPG"/>
          <p:cNvPicPr/>
          <p:nvPr/>
        </p:nvPicPr>
        <p:blipFill>
          <a:blip r:embed="rId3">
            <a:extLst>
              <a:ext uri="{28A0092B-C50C-407E-A947-70E740481C1C}">
                <a14:useLocalDpi xmlns:a14="http://schemas.microsoft.com/office/drawing/2010/main" xmlns="" val="0"/>
              </a:ext>
            </a:extLst>
          </a:blip>
          <a:srcRect/>
          <a:stretch>
            <a:fillRect/>
          </a:stretch>
        </p:blipFill>
        <p:spPr bwMode="auto">
          <a:xfrm>
            <a:off x="179512" y="2564904"/>
            <a:ext cx="2016225" cy="4180334"/>
          </a:xfrm>
          <a:prstGeom prst="rect">
            <a:avLst/>
          </a:prstGeom>
          <a:noFill/>
          <a:ln>
            <a:noFill/>
          </a:ln>
        </p:spPr>
      </p:pic>
    </p:spTree>
    <p:extLst>
      <p:ext uri="{BB962C8B-B14F-4D97-AF65-F5344CB8AC3E}">
        <p14:creationId xmlns:p14="http://schemas.microsoft.com/office/powerpoint/2010/main" xmlns="" val="1382271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904656"/>
          </a:xfrm>
        </p:spPr>
        <p:txBody>
          <a:bodyPr/>
          <a:lstStyle/>
          <a:p>
            <a:pPr marL="0" indent="0" algn="l" rtl="0">
              <a:buNone/>
            </a:pPr>
            <a:r>
              <a:rPr lang="en-US" dirty="0"/>
              <a:t>Common indications for arthrodesis of the shoulder are </a:t>
            </a:r>
            <a:endParaRPr lang="en-US" dirty="0" smtClean="0"/>
          </a:p>
          <a:p>
            <a:pPr marL="514350" indent="-514350" algn="l" rtl="0">
              <a:buFont typeface="+mj-lt"/>
              <a:buAutoNum type="arabicPeriod"/>
            </a:pPr>
            <a:r>
              <a:rPr lang="en-US" b="1" dirty="0" smtClean="0"/>
              <a:t>comminuted </a:t>
            </a:r>
            <a:r>
              <a:rPr lang="en-US" b="1" dirty="0"/>
              <a:t>fractures </a:t>
            </a:r>
            <a:r>
              <a:rPr lang="en-US" dirty="0" smtClean="0"/>
              <a:t>of the </a:t>
            </a:r>
            <a:r>
              <a:rPr lang="en-US" dirty="0"/>
              <a:t>glenoid, neck of the scapula, or head of the </a:t>
            </a:r>
            <a:r>
              <a:rPr lang="en-US" dirty="0" err="1" smtClean="0"/>
              <a:t>humerus</a:t>
            </a:r>
            <a:r>
              <a:rPr lang="en-US" dirty="0" smtClean="0"/>
              <a:t>. </a:t>
            </a:r>
          </a:p>
          <a:p>
            <a:pPr marL="514350" indent="-514350" algn="l" rtl="0">
              <a:buFont typeface="+mj-lt"/>
              <a:buAutoNum type="arabicPeriod"/>
            </a:pPr>
            <a:r>
              <a:rPr lang="en-US" b="1" dirty="0" smtClean="0"/>
              <a:t>Chronic shoulder </a:t>
            </a:r>
            <a:r>
              <a:rPr lang="en-US" b="1" dirty="0" err="1"/>
              <a:t>luxations</a:t>
            </a:r>
            <a:r>
              <a:rPr lang="en-US" b="1" dirty="0"/>
              <a:t> </a:t>
            </a:r>
            <a:r>
              <a:rPr lang="en-US" dirty="0"/>
              <a:t>often result in severe erosion of the glenoid and </a:t>
            </a:r>
            <a:r>
              <a:rPr lang="en-US" dirty="0" smtClean="0"/>
              <a:t>humeral head, making </a:t>
            </a:r>
            <a:r>
              <a:rPr lang="en-US" dirty="0"/>
              <a:t>surgical repair </a:t>
            </a:r>
            <a:r>
              <a:rPr lang="en-US" dirty="0" smtClean="0"/>
              <a:t>impossible.</a:t>
            </a:r>
          </a:p>
          <a:p>
            <a:pPr marL="514350" indent="-514350" algn="l" rtl="0">
              <a:buFont typeface="+mj-lt"/>
              <a:buAutoNum type="arabicPeriod"/>
            </a:pPr>
            <a:r>
              <a:rPr lang="en-US" b="1" dirty="0" smtClean="0"/>
              <a:t>Severe </a:t>
            </a:r>
            <a:r>
              <a:rPr lang="en-US" b="1" dirty="0"/>
              <a:t>DJD </a:t>
            </a:r>
            <a:r>
              <a:rPr lang="en-US" b="1" dirty="0" smtClean="0"/>
              <a:t>(</a:t>
            </a:r>
            <a:r>
              <a:rPr lang="en-US" b="1" dirty="0"/>
              <a:t>Degenerative joint disease </a:t>
            </a:r>
            <a:r>
              <a:rPr lang="en-US" dirty="0" smtClean="0"/>
              <a:t>)is </a:t>
            </a:r>
            <a:r>
              <a:rPr lang="en-US" dirty="0"/>
              <a:t>a legitimate but </a:t>
            </a:r>
            <a:r>
              <a:rPr lang="en-US" dirty="0" smtClean="0"/>
              <a:t>uncommon indication.</a:t>
            </a:r>
          </a:p>
          <a:p>
            <a:pPr marL="0" indent="0" algn="l" rtl="0">
              <a:buNone/>
            </a:pPr>
            <a:r>
              <a:rPr lang="en-US" b="1" dirty="0" smtClean="0"/>
              <a:t>            a </a:t>
            </a:r>
            <a:r>
              <a:rPr lang="en-US" b="1" dirty="0"/>
              <a:t>last-resort salvage procedure</a:t>
            </a:r>
          </a:p>
        </p:txBody>
      </p:sp>
      <p:sp>
        <p:nvSpPr>
          <p:cNvPr id="2" name="Right Arrow 1"/>
          <p:cNvSpPr/>
          <p:nvPr/>
        </p:nvSpPr>
        <p:spPr>
          <a:xfrm>
            <a:off x="539552" y="544522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803204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388</Words>
  <Application>Microsoft Office PowerPoint</Application>
  <PresentationFormat>عرض على الشاشة (3:4)‏</PresentationFormat>
  <Paragraphs>61</Paragraphs>
  <Slides>9</Slides>
  <Notes>3</Notes>
  <HiddenSlides>0</HiddenSlides>
  <MMClips>0</MMClips>
  <ScaleCrop>false</ScaleCrop>
  <HeadingPairs>
    <vt:vector size="4" baseType="variant">
      <vt:variant>
        <vt:lpstr>سمة</vt:lpstr>
      </vt:variant>
      <vt:variant>
        <vt:i4>1</vt:i4>
      </vt:variant>
      <vt:variant>
        <vt:lpstr>عناوين الشرائح</vt:lpstr>
      </vt:variant>
      <vt:variant>
        <vt:i4>9</vt:i4>
      </vt:variant>
    </vt:vector>
  </HeadingPairs>
  <TitlesOfParts>
    <vt:vector size="10" baseType="lpstr">
      <vt:lpstr>سمة Office</vt:lpstr>
      <vt:lpstr>Luxations of Shoulder</vt:lpstr>
      <vt:lpstr>الشريحة 2</vt:lpstr>
      <vt:lpstr>          On palpation, the relative positions of the acromial process and the greater tubercle are the keys to determining the position of the humeral head relative to the glenoid. These points should be palpated on the normal limb and then compared with the affected limb.</vt:lpstr>
      <vt:lpstr>الشريحة 4</vt:lpstr>
      <vt:lpstr>Treatment:</vt:lpstr>
      <vt:lpstr>الشريحة 6</vt:lpstr>
      <vt:lpstr>Excision Arthroplasty</vt:lpstr>
      <vt:lpstr>Arthrodesis of Shoulder Joint</vt:lpstr>
      <vt:lpstr>الشريحة 9</vt:lpstr>
    </vt:vector>
  </TitlesOfParts>
  <Company>By DR.Ahmed Saker 2o1O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Luxations of Shoulder</dc:title>
  <dc:creator>dell</dc:creator>
  <cp:lastModifiedBy>dell</cp:lastModifiedBy>
  <cp:revision>6</cp:revision>
  <dcterms:created xsi:type="dcterms:W3CDTF">2021-05-09T10:00:46Z</dcterms:created>
  <dcterms:modified xsi:type="dcterms:W3CDTF">2024-03-27T08:06:27Z</dcterms:modified>
</cp:coreProperties>
</file>